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61" r:id="rId10"/>
    <p:sldId id="262" r:id="rId11"/>
    <p:sldId id="263" r:id="rId12"/>
    <p:sldId id="264" r:id="rId13"/>
    <p:sldId id="265" r:id="rId14"/>
    <p:sldId id="269" r:id="rId15"/>
    <p:sldId id="273" r:id="rId16"/>
    <p:sldId id="268" r:id="rId17"/>
    <p:sldId id="267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AE7170-CC44-4F7C-84A7-40091FAFF952}">
          <p14:sldIdLst>
            <p14:sldId id="256"/>
          </p14:sldIdLst>
        </p14:section>
        <p14:section name="Introduction" id="{DBD9A2DE-764B-459D-970D-80C5D6FFE490}">
          <p14:sldIdLst>
            <p14:sldId id="257"/>
            <p14:sldId id="258"/>
            <p14:sldId id="259"/>
          </p14:sldIdLst>
        </p14:section>
        <p14:section name="Architecture" id="{F5353161-6CFD-4BCA-B540-34B996C28009}">
          <p14:sldIdLst>
            <p14:sldId id="260"/>
            <p14:sldId id="270"/>
            <p14:sldId id="271"/>
            <p14:sldId id="272"/>
          </p14:sldIdLst>
        </p14:section>
        <p14:section name="Hyperparameters Tuning" id="{0AA20AE2-AC4C-4520-9649-BC0B82FDF1C2}">
          <p14:sldIdLst>
            <p14:sldId id="261"/>
            <p14:sldId id="262"/>
            <p14:sldId id="263"/>
            <p14:sldId id="264"/>
            <p14:sldId id="265"/>
          </p14:sldIdLst>
        </p14:section>
        <p14:section name="1 Song" id="{EC1674B5-9A90-4372-9109-EEFA07A70A35}">
          <p14:sldIdLst>
            <p14:sldId id="269"/>
            <p14:sldId id="273"/>
            <p14:sldId id="268"/>
            <p14:sldId id="267"/>
          </p14:sldIdLst>
        </p14:section>
        <p14:section name="5 Songs" id="{D811E799-78B2-414E-9EE0-1B42F36E8B51}">
          <p14:sldIdLst>
            <p14:sldId id="274"/>
            <p14:sldId id="275"/>
            <p14:sldId id="276"/>
          </p14:sldIdLst>
        </p14:section>
        <p14:section name="Challenges, Thoughts" id="{83C5B195-E91B-4893-82B7-DB4B8B6C82F6}">
          <p14:sldIdLst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1212-C7F8-C1C8-3ADF-4D87ED05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D0E28-D442-B914-CBEF-CB4F6D22E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52C8-DA77-441E-6149-644C52E4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0A2F6-D918-242B-F860-85CDFC8C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86C75-4F04-B7F3-ADB1-81CBDE6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162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6B00-A5A3-8DC5-82AB-5434336C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19D27-A7C5-2F3C-9E19-B364C036B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49430-C0F8-6817-8EE9-19C3046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89F30-7077-2324-E08D-86C37121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B938C-CC4E-2D04-17A8-BF08883C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616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7FD46-BFF7-FAA2-626E-57662D17D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B0CED-5E03-09ED-DDC1-B7FEF05E6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D10C-5B1D-EC60-B673-2020D1A4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79FEB-3DEC-8B04-ED5A-63E9D08F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8CF49-ADFB-7AA8-B7F9-F86DD3EB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490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95B7-E0C9-E1D0-736D-D0257777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FEF39-8E44-B1A2-BAEE-9CE340AA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A8DC-936D-278A-740D-7EB67EFC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797B-9773-ABD8-6183-3E4EC683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CE6BA-20B8-941B-309D-A8859D3B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8482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F816-9E3C-9B41-143A-EFC1EE94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DDA7A-D3E0-6700-FE7A-155DA1E70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01B3B-3ACA-168C-AC8A-77B078EB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F4475-554F-7D36-F93E-76568402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AA578-B8EE-348C-C6BB-34211DC9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25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3B93-601D-D430-EE05-DE0CA0BD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46DE-E654-EEFC-9C82-5AA250A50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2759D-1EFE-4191-36BE-11BE50EBB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80C5B-CB16-502A-55A2-7811FCFD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3388C-F6CB-D92A-B3A2-C97A03527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0AFD5-54FB-4D96-F9DA-2ACC9BA1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1257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5085-5463-A570-9C4A-C11400B0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D34C-0BC9-FCDE-4692-B1D8AE167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56810-9C0E-E956-19F0-A8892D423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1B844-0E9F-1A0C-1573-CFD3210F2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2AE33-41BE-5F19-3BF3-7478669EC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8AD146-4762-81AD-F32B-FEAE1D99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D219C-A66D-C25B-CE6C-095C5087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ABFEC-08D2-D3BC-8C93-22C945B3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7677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772E-D1A4-5BB9-ECA5-48EEF008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45A401-5D94-0F95-AEB9-4454AD4EB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3F980-22B8-54CB-A0F8-024B853D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BB0AF-5DF1-EF3C-5126-A7023D28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577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EC82D-7D6E-D2CE-B395-9F0F2F67A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74779-A234-8072-B9E5-1B8F1EB2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D226A-C08F-1771-5573-7A78E120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7567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362A-D4C9-F399-0646-E46BF3E09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96586-9C1C-D8AE-0EEA-0939417F4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449AB-78A0-9017-CABD-BCED49F58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63F07-C5F2-411F-4A40-F9AEE286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60C5B-87B0-72E0-1518-38DC9CEC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DA4D7-A075-33A7-1B66-730F5A99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24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EB52-97E9-D5D1-FBD5-6E098CED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AD0DF-7B3A-08B6-398E-06E323FB4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F228F-65EB-40D1-11D8-CD01B372B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9537B-2920-A90B-C352-CB902009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15429-8E5A-ACC2-9069-FB648FBE5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42FA4-4426-0D04-3948-7C0C067B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079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25B37B-4115-56B0-25CF-C4F06CC6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384B1-7E10-58B5-7E3E-FBC4D3FF9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B2293-F434-75AA-37CA-8F9B5F5D6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E808CA-964F-4BEA-BB08-2CB2EB691EAC}" type="datetimeFigureOut">
              <a:rPr lang="en-IL" smtClean="0"/>
              <a:t>13/03/2025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A084D-3D3A-BB4D-2F93-8D44F6A70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50D56-EE11-30A1-76E7-E066C0BE4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B52A67-732D-497D-AB55-DE60B43CFE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3390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29.png"/><Relationship Id="rId3" Type="http://schemas.microsoft.com/office/2007/relationships/media" Target="../media/media2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4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15.wav"/><Relationship Id="rId5" Type="http://schemas.microsoft.com/office/2007/relationships/media" Target="../media/media15.wav"/><Relationship Id="rId4" Type="http://schemas.openxmlformats.org/officeDocument/2006/relationships/audio" Target="../media/media14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19CF-CDFA-1A05-4006-6EB133AE0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8041"/>
            <a:ext cx="9144000" cy="2387600"/>
          </a:xfrm>
        </p:spPr>
        <p:txBody>
          <a:bodyPr/>
          <a:lstStyle/>
          <a:p>
            <a:r>
              <a:rPr lang="en-US" dirty="0"/>
              <a:t>Stereo Source Separation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9D8A1-600E-3737-0ECE-06338EBEE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61634"/>
            <a:ext cx="9144000" cy="1655762"/>
          </a:xfrm>
        </p:spPr>
        <p:txBody>
          <a:bodyPr/>
          <a:lstStyle/>
          <a:p>
            <a:r>
              <a:rPr lang="en-US" dirty="0"/>
              <a:t>Reconstructing vocals &amp; accompaniment signals</a:t>
            </a:r>
            <a:endParaRPr lang="en-I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224E25-6DF1-CE70-F677-DC62E46E020A}"/>
              </a:ext>
            </a:extLst>
          </p:cNvPr>
          <p:cNvSpPr txBox="1">
            <a:spLocks/>
          </p:cNvSpPr>
          <p:nvPr/>
        </p:nvSpPr>
        <p:spPr>
          <a:xfrm>
            <a:off x="247475" y="6166273"/>
            <a:ext cx="1988191" cy="423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Tom Sabag</a:t>
            </a:r>
            <a:endParaRPr lang="en-IL" dirty="0"/>
          </a:p>
        </p:txBody>
      </p:sp>
      <p:pic>
        <p:nvPicPr>
          <p:cNvPr id="2054" name="Picture 6" descr="Animation Guitar GIF by Moze Maaike Mertens - Find &amp; Share on GIPHY">
            <a:extLst>
              <a:ext uri="{FF2B5EF4-FFF2-40B4-BE49-F238E27FC236}">
                <a16:creationId xmlns:a16="http://schemas.microsoft.com/office/drawing/2014/main" id="{E939AC60-DE0D-4513-8E66-C1A254C4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4891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41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863D9-83BE-0538-0D44-CED5520F4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7E85-ECC3-99CD-3315-CFC0B674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– Network Depth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EB72A-C171-9591-5834-39FAE44BB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Encoder  and decoder have the depth and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Below or above a certain depth – degraded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Best performance for 6 or 8 convolutional layers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87932-4F42-57F0-1F28-2DD0680A3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92" y="3546352"/>
            <a:ext cx="8609015" cy="29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5EC51-6EFA-A6AA-B6DA-93381BE2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4567-D224-A75F-E7E4-1DC72B24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– Kernel Size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18DB0-752D-52BC-4BE6-BF799AFE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larger the kernel size, the greater the receptive field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However, more trainable parameters, difficult to optimize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very small or large kernel sizes reduce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Optimal performance for kernel size = 7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AA647-EA2D-028A-1208-91B19AB0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82" y="4053496"/>
            <a:ext cx="7797147" cy="267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5EFF4-B1C9-69F6-9157-840C19FB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5F07-9A28-B86B-4704-916CD0F5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– Sigmoid Gate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0F3C-B553-7E76-33BE-75986615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88" y="1789766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Similar losses over time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Surprisingly, the loss with a sigmoid gate is significantly less stable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SDR without a sigmoid gate converges, while with sigmoid gate continues to increase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A0ABC-5A91-3D67-224C-2037F8B7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64" y="3733799"/>
            <a:ext cx="8495139" cy="293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8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AA7EE-35BA-4276-9FA4-97BEBBB57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C48D-FE19-12E7-980D-09890D9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– Vocals Weighting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2F748-5969-5DF2-AE27-FD70EBE80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547"/>
            <a:ext cx="10515600" cy="4612416"/>
          </a:xfrm>
        </p:spPr>
        <p:txBody>
          <a:bodyPr/>
          <a:lstStyle/>
          <a:p>
            <a:pPr>
              <a:lnSpc>
                <a:spcPts val="1425"/>
              </a:lnSpc>
            </a:pPr>
            <a:endParaRPr lang="en-US" b="1" dirty="0"/>
          </a:p>
          <a:p>
            <a:pPr>
              <a:lnSpc>
                <a:spcPts val="1425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Loss definition: </a:t>
            </a:r>
            <a:r>
              <a:rPr lang="el-GR" b="0" dirty="0">
                <a:effectLst/>
              </a:rPr>
              <a:t>θ ⋅ </a:t>
            </a:r>
            <a:r>
              <a:rPr lang="en-US" b="0" dirty="0">
                <a:effectLst/>
              </a:rPr>
              <a:t>vocals + (1-</a:t>
            </a:r>
            <a:r>
              <a:rPr lang="el-GR" b="0" dirty="0">
                <a:effectLst/>
              </a:rPr>
              <a:t>θ)⋅ </a:t>
            </a:r>
            <a:r>
              <a:rPr lang="en-US" b="0" dirty="0">
                <a:effectLst/>
              </a:rPr>
              <a:t>accompaniment</a:t>
            </a:r>
          </a:p>
          <a:p>
            <a:pPr>
              <a:lnSpc>
                <a:spcPts val="1425"/>
              </a:lnSpc>
              <a:buFont typeface="Wingdings" panose="05000000000000000000" pitchFamily="2" charset="2"/>
              <a:buChar char="Ø"/>
            </a:pPr>
            <a:endParaRPr lang="en-US" b="0" dirty="0">
              <a:effectLst/>
            </a:endParaRPr>
          </a:p>
          <a:p>
            <a:pPr>
              <a:lnSpc>
                <a:spcPts val="1425"/>
              </a:lnSpc>
              <a:buFont typeface="Wingdings" panose="05000000000000000000" pitchFamily="2" charset="2"/>
              <a:buChar char="Ø"/>
            </a:pPr>
            <a:r>
              <a:rPr lang="en-US" dirty="0"/>
              <a:t>Smaller vocal weights result in lower SDR (0.1, 0.2)</a:t>
            </a:r>
          </a:p>
          <a:p>
            <a:pPr>
              <a:lnSpc>
                <a:spcPts val="1425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ts val="1425"/>
              </a:lnSpc>
              <a:buFont typeface="Wingdings" panose="05000000000000000000" pitchFamily="2" charset="2"/>
              <a:buChar char="Ø"/>
            </a:pPr>
            <a:r>
              <a:rPr lang="en-US" b="0" dirty="0">
                <a:effectLst/>
              </a:rPr>
              <a:t>No significant change 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DC522-570A-D9CB-21C6-466DAADC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303" y="3429000"/>
            <a:ext cx="4935589" cy="34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6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D9EE8-0DAA-22A7-0BC7-F277CDD51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85B0-9FA9-27D5-A5B6-2A54BB95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L1 Loss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96F840-C21F-F47E-2E8B-1A802DB4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3" y="1918447"/>
            <a:ext cx="5014012" cy="4020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99C3C-48B6-20E7-35AC-DB257479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379" y="1918447"/>
            <a:ext cx="4707617" cy="402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4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AEE43-ABF8-F15D-4A4D-33B2AAAE7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3496-65C8-BB7B-C6C0-BBB8E9D3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SDR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C1D9B5-DA0D-C9F7-E7FA-7753AB7D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59" y="1626180"/>
            <a:ext cx="5512083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7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C2897-E50F-FD2B-CEB2-B7BF9777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2003-A8EC-107E-29F8-867B73B0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Classification – Sanity Check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D266CE-6FC4-5C9A-1B6F-E20BA905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53" y="4001294"/>
            <a:ext cx="6750053" cy="27974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4EA4-DB50-D861-986F-B7C627CFB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model initially had a poor performance.</a:t>
            </a:r>
          </a:p>
          <a:p>
            <a:r>
              <a:rPr lang="en-US" b="1" dirty="0"/>
              <a:t>Sanity Check: </a:t>
            </a:r>
            <a:r>
              <a:rPr lang="en-US" dirty="0"/>
              <a:t>To confirm the model’s capacity to learn meaningful representations, a classification branch was added</a:t>
            </a:r>
          </a:p>
          <a:p>
            <a:r>
              <a:rPr lang="en-US" b="1" dirty="0"/>
              <a:t>Architecture: </a:t>
            </a:r>
            <a:r>
              <a:rPr lang="en-US" dirty="0"/>
              <a:t>Added a linear layer on top of the encoder</a:t>
            </a:r>
          </a:p>
          <a:p>
            <a:r>
              <a:rPr lang="en-US" b="1" dirty="0"/>
              <a:t>Loss:</a:t>
            </a:r>
            <a:r>
              <a:rPr lang="en-US" dirty="0"/>
              <a:t> Binary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777029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3150B-FD63-EA94-AA2C-DBF0902FF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C463-B93F-7D13-0441-F0622534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Separated Sources Examples</a:t>
            </a:r>
            <a:endParaRPr lang="en-IL" dirty="0"/>
          </a:p>
        </p:txBody>
      </p:sp>
      <p:pic>
        <p:nvPicPr>
          <p:cNvPr id="3" name="vocals (1)">
            <a:hlinkClick r:id="" action="ppaction://media"/>
            <a:extLst>
              <a:ext uri="{FF2B5EF4-FFF2-40B4-BE49-F238E27FC236}">
                <a16:creationId xmlns:a16="http://schemas.microsoft.com/office/drawing/2014/main" id="{EC144D43-37B8-EC62-2C17-EA6B8054B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228804" y="2608522"/>
            <a:ext cx="609600" cy="609600"/>
          </a:xfrm>
          <a:prstGeom prst="rect">
            <a:avLst/>
          </a:prstGeom>
        </p:spPr>
      </p:pic>
      <p:pic>
        <p:nvPicPr>
          <p:cNvPr id="4" name="mixed">
            <a:hlinkClick r:id="" action="ppaction://media"/>
            <a:extLst>
              <a:ext uri="{FF2B5EF4-FFF2-40B4-BE49-F238E27FC236}">
                <a16:creationId xmlns:a16="http://schemas.microsoft.com/office/drawing/2014/main" id="{AD77ADE5-5EB8-DCBA-A54D-3A6D9B7D27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019614" y="2626832"/>
            <a:ext cx="609600" cy="609600"/>
          </a:xfrm>
          <a:prstGeom prst="rect">
            <a:avLst/>
          </a:prstGeom>
        </p:spPr>
      </p:pic>
      <p:pic>
        <p:nvPicPr>
          <p:cNvPr id="6" name="accompaniment (1)">
            <a:hlinkClick r:id="" action="ppaction://media"/>
            <a:extLst>
              <a:ext uri="{FF2B5EF4-FFF2-40B4-BE49-F238E27FC236}">
                <a16:creationId xmlns:a16="http://schemas.microsoft.com/office/drawing/2014/main" id="{B58FFAEC-3269-1D1A-679B-C6D8BF0E9C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610104" y="2626832"/>
            <a:ext cx="609600" cy="6096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5BAEAC-B71D-D825-B77A-037B9EE84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799" y="2123489"/>
            <a:ext cx="1704612" cy="4850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/>
              <a:t>Vocals</a:t>
            </a:r>
            <a:endParaRPr lang="en-IL" sz="3600" b="1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5588142-3B3A-C770-7D31-14122AB69E2E}"/>
              </a:ext>
            </a:extLst>
          </p:cNvPr>
          <p:cNvSpPr txBox="1">
            <a:spLocks/>
          </p:cNvSpPr>
          <p:nvPr/>
        </p:nvSpPr>
        <p:spPr>
          <a:xfrm>
            <a:off x="1376280" y="2123490"/>
            <a:ext cx="2088433" cy="485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Original</a:t>
            </a:r>
            <a:endParaRPr lang="en-IL" sz="3200" b="1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3798750-DD65-95B7-80B3-0C6143E0F873}"/>
              </a:ext>
            </a:extLst>
          </p:cNvPr>
          <p:cNvSpPr txBox="1">
            <a:spLocks/>
          </p:cNvSpPr>
          <p:nvPr/>
        </p:nvSpPr>
        <p:spPr>
          <a:xfrm>
            <a:off x="7294013" y="2123491"/>
            <a:ext cx="3841168" cy="485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Accompaniment</a:t>
            </a:r>
            <a:endParaRPr lang="en-IL" sz="3600" b="1" dirty="0"/>
          </a:p>
        </p:txBody>
      </p:sp>
      <p:pic>
        <p:nvPicPr>
          <p:cNvPr id="22" name="accompaniment (12)">
            <a:hlinkClick r:id="" action="ppaction://media"/>
            <a:extLst>
              <a:ext uri="{FF2B5EF4-FFF2-40B4-BE49-F238E27FC236}">
                <a16:creationId xmlns:a16="http://schemas.microsoft.com/office/drawing/2014/main" id="{E2C1F0D7-DE24-2495-84C2-9E5DBEB9C15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610104" y="5079598"/>
            <a:ext cx="609600" cy="609600"/>
          </a:xfrm>
          <a:prstGeom prst="rect">
            <a:avLst/>
          </a:prstGeom>
        </p:spPr>
      </p:pic>
      <p:pic>
        <p:nvPicPr>
          <p:cNvPr id="23" name="mixed (12)">
            <a:hlinkClick r:id="" action="ppaction://media"/>
            <a:extLst>
              <a:ext uri="{FF2B5EF4-FFF2-40B4-BE49-F238E27FC236}">
                <a16:creationId xmlns:a16="http://schemas.microsoft.com/office/drawing/2014/main" id="{4A765B50-7C33-2705-1354-6B32A95258E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019614" y="5079598"/>
            <a:ext cx="609600" cy="609600"/>
          </a:xfrm>
          <a:prstGeom prst="rect">
            <a:avLst/>
          </a:prstGeom>
        </p:spPr>
      </p:pic>
      <p:pic>
        <p:nvPicPr>
          <p:cNvPr id="24" name="vocals (10)">
            <a:hlinkClick r:id="" action="ppaction://media"/>
            <a:extLst>
              <a:ext uri="{FF2B5EF4-FFF2-40B4-BE49-F238E27FC236}">
                <a16:creationId xmlns:a16="http://schemas.microsoft.com/office/drawing/2014/main" id="{FEAA6229-2B1F-382F-F0CC-BA84F37C4F39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228804" y="5079598"/>
            <a:ext cx="609600" cy="609600"/>
          </a:xfrm>
          <a:prstGeom prst="rect">
            <a:avLst/>
          </a:prstGeom>
        </p:spPr>
      </p:pic>
      <p:pic>
        <p:nvPicPr>
          <p:cNvPr id="26" name="accompaniment (10)">
            <a:hlinkClick r:id="" action="ppaction://media"/>
            <a:extLst>
              <a:ext uri="{FF2B5EF4-FFF2-40B4-BE49-F238E27FC236}">
                <a16:creationId xmlns:a16="http://schemas.microsoft.com/office/drawing/2014/main" id="{7FE55F6B-2C47-DA33-6D1D-7329445A4CE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610104" y="4281153"/>
            <a:ext cx="609600" cy="609600"/>
          </a:xfrm>
          <a:prstGeom prst="rect">
            <a:avLst/>
          </a:prstGeom>
        </p:spPr>
      </p:pic>
      <p:pic>
        <p:nvPicPr>
          <p:cNvPr id="27" name="mixed (10)">
            <a:hlinkClick r:id="" action="ppaction://media"/>
            <a:extLst>
              <a:ext uri="{FF2B5EF4-FFF2-40B4-BE49-F238E27FC236}">
                <a16:creationId xmlns:a16="http://schemas.microsoft.com/office/drawing/2014/main" id="{2BC3E488-2F80-3513-A7FD-F9FA7BAB8DF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019614" y="4281153"/>
            <a:ext cx="609600" cy="609600"/>
          </a:xfrm>
          <a:prstGeom prst="rect">
            <a:avLst/>
          </a:prstGeom>
        </p:spPr>
      </p:pic>
      <p:pic>
        <p:nvPicPr>
          <p:cNvPr id="28" name="vocals (9)">
            <a:hlinkClick r:id="" action="ppaction://media"/>
            <a:extLst>
              <a:ext uri="{FF2B5EF4-FFF2-40B4-BE49-F238E27FC236}">
                <a16:creationId xmlns:a16="http://schemas.microsoft.com/office/drawing/2014/main" id="{D9633EB4-4ED6-8646-F6DC-7C08D46CE3B9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228804" y="4286805"/>
            <a:ext cx="609600" cy="609600"/>
          </a:xfrm>
          <a:prstGeom prst="rect">
            <a:avLst/>
          </a:prstGeom>
        </p:spPr>
      </p:pic>
      <p:pic>
        <p:nvPicPr>
          <p:cNvPr id="29" name="vocals (11)">
            <a:hlinkClick r:id="" action="ppaction://media"/>
            <a:extLst>
              <a:ext uri="{FF2B5EF4-FFF2-40B4-BE49-F238E27FC236}">
                <a16:creationId xmlns:a16="http://schemas.microsoft.com/office/drawing/2014/main" id="{0FF07ABD-A837-41D3-33BC-1900802BB45B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228804" y="3476148"/>
            <a:ext cx="609600" cy="609600"/>
          </a:xfrm>
          <a:prstGeom prst="rect">
            <a:avLst/>
          </a:prstGeom>
        </p:spPr>
      </p:pic>
      <p:pic>
        <p:nvPicPr>
          <p:cNvPr id="30" name="mixed (13)">
            <a:hlinkClick r:id="" action="ppaction://media"/>
            <a:extLst>
              <a:ext uri="{FF2B5EF4-FFF2-40B4-BE49-F238E27FC236}">
                <a16:creationId xmlns:a16="http://schemas.microsoft.com/office/drawing/2014/main" id="{4B635B1F-4BA8-DF3C-D91A-D8439A5A2FD3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019614" y="3476148"/>
            <a:ext cx="609600" cy="609600"/>
          </a:xfrm>
          <a:prstGeom prst="rect">
            <a:avLst/>
          </a:prstGeom>
        </p:spPr>
      </p:pic>
      <p:pic>
        <p:nvPicPr>
          <p:cNvPr id="31" name="accompaniment (13)">
            <a:hlinkClick r:id="" action="ppaction://media"/>
            <a:extLst>
              <a:ext uri="{FF2B5EF4-FFF2-40B4-BE49-F238E27FC236}">
                <a16:creationId xmlns:a16="http://schemas.microsoft.com/office/drawing/2014/main" id="{904D097D-26D9-CE8B-7346-5888A3E7C531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610104" y="34747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97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97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97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97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97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597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97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597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597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8078F-BEBC-9E2B-08BE-50C8F395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F581-AE67-C1F0-0EBB-0F669690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L1 Loss ( 5 songs)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2DBF3-586F-6DF4-523F-80AA8F4E1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5" y="1690687"/>
            <a:ext cx="9973572" cy="40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30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056E-91D4-FCB2-E902-85278E0E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8775-7706-7E0F-313A-A6F5E50C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SDR ( 5 songs)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A5DE-BA3F-1F8D-72D0-BCE45A05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59" y="1244487"/>
            <a:ext cx="5486682" cy="4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7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753B-B290-D6FC-A38F-5C106A5C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Source Separation</a:t>
            </a:r>
            <a:endParaRPr lang="en-I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565A7E2-CFA3-B562-B0AB-32497C4107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4211" y="1488026"/>
            <a:ext cx="10062633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Music source separation is the task of decomposing music into its constitutive components, e. g., yielding separated stems for the vocals, bass, and drums.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1800" dirty="0">
              <a:solidFill>
                <a:srgbClr val="212529"/>
              </a:solidFill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800" b="1" dirty="0"/>
              <a:t>Challenges:</a:t>
            </a:r>
            <a:r>
              <a:rPr lang="en-US" sz="1800" dirty="0"/>
              <a:t> Overlapping frequencies, background noise, and phase differences.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800" b="1" dirty="0"/>
              <a:t>Applications:</a:t>
            </a:r>
            <a:r>
              <a:rPr lang="en-US" sz="1800" dirty="0"/>
              <a:t> Music remixing, karaoke, speech denoising and enhancement,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1800" dirty="0">
              <a:solidFill>
                <a:srgbClr val="212529"/>
              </a:solidFill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u="none" strike="noStrike" cap="none" normalizeH="0" baseline="0" dirty="0">
              <a:ln>
                <a:noFill/>
              </a:ln>
              <a:solidFill>
                <a:srgbClr val="212529"/>
              </a:solidFill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IL" sz="18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u="none" strike="noStrike" cap="none" normalizeH="0" baseline="0" dirty="0">
              <a:ln>
                <a:noFill/>
              </a:ln>
              <a:solidFill>
                <a:srgbClr val="212529"/>
              </a:solidFill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IL" sz="18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u="none" strike="noStrike" cap="none" normalizeH="0" baseline="0" dirty="0">
              <a:ln>
                <a:noFill/>
              </a:ln>
              <a:solidFill>
                <a:srgbClr val="212529"/>
              </a:solidFill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IL" sz="18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u="none" strike="noStrike" cap="none" normalizeH="0" baseline="0" dirty="0">
              <a:ln>
                <a:noFill/>
              </a:ln>
              <a:solidFill>
                <a:srgbClr val="212529"/>
              </a:solidFill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IL" sz="18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u="none" strike="noStrike" cap="none" normalizeH="0" baseline="0" dirty="0">
              <a:ln>
                <a:noFill/>
              </a:ln>
              <a:solidFill>
                <a:srgbClr val="212529"/>
              </a:solidFill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IL" sz="18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u="none" strike="noStrike" cap="none" normalizeH="0" baseline="0" dirty="0">
              <a:ln>
                <a:noFill/>
              </a:ln>
              <a:solidFill>
                <a:srgbClr val="212529"/>
              </a:solidFill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IL" sz="18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u="none" strike="noStrike" cap="none" normalizeH="0" baseline="0" dirty="0">
              <a:ln>
                <a:noFill/>
              </a:ln>
              <a:solidFill>
                <a:srgbClr val="212529"/>
              </a:solidFill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IL" sz="18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D42A44DC-FE49-A418-415B-976DD643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88" y="3068237"/>
            <a:ext cx="69437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6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ED621-FD1D-875D-0180-B7BFB4941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4CC5-A218-8C2A-900D-5B89AF6B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Separated Sources Examples</a:t>
            </a:r>
            <a:endParaRPr lang="en-I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144FB1-EA5A-A339-1D66-9ECD6D494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156" y="4398768"/>
            <a:ext cx="1372299" cy="48503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Vocals</a:t>
            </a:r>
            <a:endParaRPr lang="en-IL" b="1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2692668-5F2C-3677-CAF4-F781FC5731EE}"/>
              </a:ext>
            </a:extLst>
          </p:cNvPr>
          <p:cNvSpPr txBox="1">
            <a:spLocks/>
          </p:cNvSpPr>
          <p:nvPr/>
        </p:nvSpPr>
        <p:spPr>
          <a:xfrm>
            <a:off x="1470763" y="4398769"/>
            <a:ext cx="1681294" cy="485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Original</a:t>
            </a:r>
            <a:endParaRPr lang="en-IL" b="1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BA418BBA-795A-0FA4-44A9-BC50929033C4}"/>
              </a:ext>
            </a:extLst>
          </p:cNvPr>
          <p:cNvSpPr txBox="1">
            <a:spLocks/>
          </p:cNvSpPr>
          <p:nvPr/>
        </p:nvSpPr>
        <p:spPr>
          <a:xfrm>
            <a:off x="7388495" y="4398770"/>
            <a:ext cx="2932297" cy="485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Accompaniment</a:t>
            </a:r>
            <a:endParaRPr lang="en-IL" b="1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D07F2CC1-E442-4550-A81E-3BD850246005}"/>
              </a:ext>
            </a:extLst>
          </p:cNvPr>
          <p:cNvSpPr txBox="1">
            <a:spLocks/>
          </p:cNvSpPr>
          <p:nvPr/>
        </p:nvSpPr>
        <p:spPr>
          <a:xfrm>
            <a:off x="904751" y="1720231"/>
            <a:ext cx="10357408" cy="2417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Results are not too promising…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Vocals: </a:t>
            </a:r>
            <a:r>
              <a:rPr lang="en-US" dirty="0"/>
              <a:t>Accompaniment is masked mostly, but vocals are </a:t>
            </a:r>
            <a:r>
              <a:rPr lang="en-US" dirty="0" err="1"/>
              <a:t>quitey</a:t>
            </a:r>
            <a:r>
              <a:rPr lang="en-US" dirty="0"/>
              <a:t> noisy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Accompaniment:</a:t>
            </a:r>
            <a:r>
              <a:rPr lang="en-US" dirty="0"/>
              <a:t> Vocals are still present, but mumbled, accompaniment quality is </a:t>
            </a:r>
            <a:r>
              <a:rPr lang="en-US" dirty="0" err="1"/>
              <a:t>okayish</a:t>
            </a:r>
            <a:endParaRPr lang="en-IL" dirty="0"/>
          </a:p>
        </p:txBody>
      </p:sp>
      <p:pic>
        <p:nvPicPr>
          <p:cNvPr id="12" name="vocals (12)">
            <a:hlinkClick r:id="" action="ppaction://media"/>
            <a:extLst>
              <a:ext uri="{FF2B5EF4-FFF2-40B4-BE49-F238E27FC236}">
                <a16:creationId xmlns:a16="http://schemas.microsoft.com/office/drawing/2014/main" id="{7669A308-F072-FC49-0BBE-E6F9E652E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05955" y="4883801"/>
            <a:ext cx="609600" cy="609600"/>
          </a:xfrm>
          <a:prstGeom prst="rect">
            <a:avLst/>
          </a:prstGeom>
        </p:spPr>
      </p:pic>
      <p:pic>
        <p:nvPicPr>
          <p:cNvPr id="13" name="accompaniment (14)">
            <a:hlinkClick r:id="" action="ppaction://media"/>
            <a:extLst>
              <a:ext uri="{FF2B5EF4-FFF2-40B4-BE49-F238E27FC236}">
                <a16:creationId xmlns:a16="http://schemas.microsoft.com/office/drawing/2014/main" id="{C364882E-35DA-7295-E924-807A0F9EB5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16232" y="4913346"/>
            <a:ext cx="609600" cy="609600"/>
          </a:xfrm>
          <a:prstGeom prst="rect">
            <a:avLst/>
          </a:prstGeom>
        </p:spPr>
      </p:pic>
      <p:pic>
        <p:nvPicPr>
          <p:cNvPr id="14" name="mixed (14)">
            <a:hlinkClick r:id="" action="ppaction://media"/>
            <a:extLst>
              <a:ext uri="{FF2B5EF4-FFF2-40B4-BE49-F238E27FC236}">
                <a16:creationId xmlns:a16="http://schemas.microsoft.com/office/drawing/2014/main" id="{F5D57BD4-DEC3-4F49-0386-CC8C8F640E9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95678" y="49133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1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7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0DE29-29A3-B4AC-0A5B-493ACF19F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E4B3-8F01-4446-2352-FB7F8153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  <a:endParaRPr lang="en-IL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1FF536-6FBC-4E54-974F-42E5C41D6473}"/>
              </a:ext>
            </a:extLst>
          </p:cNvPr>
          <p:cNvGrpSpPr/>
          <p:nvPr/>
        </p:nvGrpSpPr>
        <p:grpSpPr>
          <a:xfrm>
            <a:off x="3682875" y="2095243"/>
            <a:ext cx="2413125" cy="361968"/>
            <a:chOff x="4219" y="1943440"/>
            <a:chExt cx="2413125" cy="36196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D4B1A91-0ED0-867C-A30D-C410A60DE917}"/>
                </a:ext>
              </a:extLst>
            </p:cNvPr>
            <p:cNvSpPr/>
            <p:nvPr/>
          </p:nvSpPr>
          <p:spPr>
            <a:xfrm>
              <a:off x="4219" y="1943440"/>
              <a:ext cx="2413125" cy="36196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DB6573-E080-27E9-D084-007D44B2D0C1}"/>
                </a:ext>
              </a:extLst>
            </p:cNvPr>
            <p:cNvSpPr txBox="1"/>
            <p:nvPr/>
          </p:nvSpPr>
          <p:spPr>
            <a:xfrm>
              <a:off x="4219" y="1943440"/>
              <a:ext cx="2413125" cy="3619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b="1" kern="1200" dirty="0"/>
                <a:t>Representation</a:t>
              </a:r>
              <a:endParaRPr lang="en-US" kern="12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361DA4-92EF-9B39-2C4C-729B4A4B3864}"/>
              </a:ext>
            </a:extLst>
          </p:cNvPr>
          <p:cNvGrpSpPr/>
          <p:nvPr/>
        </p:nvGrpSpPr>
        <p:grpSpPr>
          <a:xfrm>
            <a:off x="3682875" y="2500868"/>
            <a:ext cx="3440528" cy="838754"/>
            <a:chOff x="4219" y="2349065"/>
            <a:chExt cx="3440528" cy="83875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3F93C69-A463-D3FE-AA0E-4B87F752E888}"/>
                </a:ext>
              </a:extLst>
            </p:cNvPr>
            <p:cNvSpPr/>
            <p:nvPr/>
          </p:nvSpPr>
          <p:spPr>
            <a:xfrm>
              <a:off x="4219" y="2349065"/>
              <a:ext cx="2413125" cy="83875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 sz="20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FF0ED3-B5BD-809F-4B3D-E459078B8574}"/>
                </a:ext>
              </a:extLst>
            </p:cNvPr>
            <p:cNvSpPr txBox="1"/>
            <p:nvPr/>
          </p:nvSpPr>
          <p:spPr>
            <a:xfrm>
              <a:off x="4219" y="2349065"/>
              <a:ext cx="3440528" cy="838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285750" lvl="0" indent="-2857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kern="1200" dirty="0"/>
                <a:t>Spectrogram</a:t>
              </a:r>
            </a:p>
            <a:p>
              <a:pPr marL="285750" lvl="0" indent="-2857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kern="1200" dirty="0"/>
                <a:t>Log Magnitude Spectrogram</a:t>
              </a:r>
            </a:p>
            <a:p>
              <a:pPr marL="285750" lvl="0" indent="-2857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kern="1200" dirty="0"/>
                <a:t>Mel Spectrogram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BDF6A4-5767-CE16-65CD-D99D70273604}"/>
              </a:ext>
            </a:extLst>
          </p:cNvPr>
          <p:cNvGrpSpPr/>
          <p:nvPr/>
        </p:nvGrpSpPr>
        <p:grpSpPr>
          <a:xfrm>
            <a:off x="9209111" y="2095243"/>
            <a:ext cx="2413125" cy="361968"/>
            <a:chOff x="2839641" y="1943440"/>
            <a:chExt cx="2413125" cy="36196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48FB36B-2380-B63D-C47A-2D009437DE0F}"/>
                </a:ext>
              </a:extLst>
            </p:cNvPr>
            <p:cNvSpPr/>
            <p:nvPr/>
          </p:nvSpPr>
          <p:spPr>
            <a:xfrm>
              <a:off x="2839641" y="1943440"/>
              <a:ext cx="2413125" cy="36196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53492B6-0A15-6111-D196-494F246D556F}"/>
                </a:ext>
              </a:extLst>
            </p:cNvPr>
            <p:cNvSpPr txBox="1"/>
            <p:nvPr/>
          </p:nvSpPr>
          <p:spPr>
            <a:xfrm>
              <a:off x="2839641" y="1943440"/>
              <a:ext cx="2413125" cy="3619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b="1" kern="1200" dirty="0"/>
                <a:t>Dataset:</a:t>
              </a:r>
              <a:endParaRPr lang="en-US" kern="12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753CE8-DFF3-8C8D-3C7B-54C426482F7C}"/>
              </a:ext>
            </a:extLst>
          </p:cNvPr>
          <p:cNvGrpSpPr/>
          <p:nvPr/>
        </p:nvGrpSpPr>
        <p:grpSpPr>
          <a:xfrm>
            <a:off x="9209111" y="2500868"/>
            <a:ext cx="2413125" cy="838754"/>
            <a:chOff x="2839641" y="2349065"/>
            <a:chExt cx="2413125" cy="83875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9F4524-A979-B277-6654-02384A362F8D}"/>
                </a:ext>
              </a:extLst>
            </p:cNvPr>
            <p:cNvSpPr/>
            <p:nvPr/>
          </p:nvSpPr>
          <p:spPr>
            <a:xfrm>
              <a:off x="2839641" y="2349065"/>
              <a:ext cx="2413125" cy="83875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 sz="20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A07E87-B266-ED57-5A8F-AA1444FDF93F}"/>
                </a:ext>
              </a:extLst>
            </p:cNvPr>
            <p:cNvSpPr txBox="1"/>
            <p:nvPr/>
          </p:nvSpPr>
          <p:spPr>
            <a:xfrm>
              <a:off x="2839641" y="2349065"/>
              <a:ext cx="2413125" cy="838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285750" lvl="0" indent="-2857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kern="1200" dirty="0"/>
                <a:t>Infinitely many segments</a:t>
              </a:r>
            </a:p>
            <a:p>
              <a:pPr marL="285750" lvl="0" indent="-2857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kern="1200" dirty="0"/>
                <a:t>Versatile vocals &amp; accompaniment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E32C1A-1342-0D27-EE4C-9C15B93F64C6}"/>
              </a:ext>
            </a:extLst>
          </p:cNvPr>
          <p:cNvGrpSpPr/>
          <p:nvPr/>
        </p:nvGrpSpPr>
        <p:grpSpPr>
          <a:xfrm>
            <a:off x="3682875" y="4900532"/>
            <a:ext cx="2861048" cy="361968"/>
            <a:chOff x="5675062" y="1943440"/>
            <a:chExt cx="2413125" cy="3619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36DE4FF-62C5-8E8D-DCAC-67255967DEF7}"/>
                </a:ext>
              </a:extLst>
            </p:cNvPr>
            <p:cNvSpPr/>
            <p:nvPr/>
          </p:nvSpPr>
          <p:spPr>
            <a:xfrm>
              <a:off x="5675062" y="1943440"/>
              <a:ext cx="2413125" cy="36196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B7F20C-13C8-3D94-380B-770B754D4E6A}"/>
                </a:ext>
              </a:extLst>
            </p:cNvPr>
            <p:cNvSpPr txBox="1"/>
            <p:nvPr/>
          </p:nvSpPr>
          <p:spPr>
            <a:xfrm>
              <a:off x="5675062" y="1943440"/>
              <a:ext cx="2413125" cy="3619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b="1" kern="1200" dirty="0"/>
                <a:t>Computational Resources:</a:t>
              </a:r>
              <a:endParaRPr lang="en-US" kern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86EB134-9117-77DD-457E-55AFFBAF0E89}"/>
              </a:ext>
            </a:extLst>
          </p:cNvPr>
          <p:cNvGrpSpPr/>
          <p:nvPr/>
        </p:nvGrpSpPr>
        <p:grpSpPr>
          <a:xfrm>
            <a:off x="3682875" y="5306157"/>
            <a:ext cx="2972112" cy="838754"/>
            <a:chOff x="5675062" y="2349065"/>
            <a:chExt cx="2972112" cy="83875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F68E31A-D01C-101C-0FA8-4457813FCEC4}"/>
                </a:ext>
              </a:extLst>
            </p:cNvPr>
            <p:cNvSpPr/>
            <p:nvPr/>
          </p:nvSpPr>
          <p:spPr>
            <a:xfrm>
              <a:off x="5675062" y="2349065"/>
              <a:ext cx="2413125" cy="83875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 sz="2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4CC798-50A9-BDCB-C56C-73110C6CC2B5}"/>
                </a:ext>
              </a:extLst>
            </p:cNvPr>
            <p:cNvSpPr txBox="1"/>
            <p:nvPr/>
          </p:nvSpPr>
          <p:spPr>
            <a:xfrm>
              <a:off x="5675062" y="2349065"/>
              <a:ext cx="2972112" cy="838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285750" lvl="0" indent="-2857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kern="1200" dirty="0"/>
                <a:t>Deep Network</a:t>
              </a:r>
            </a:p>
            <a:p>
              <a:pPr marL="285750" lvl="0" indent="-2857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kern="1200" dirty="0"/>
                <a:t>Training custom model – no fine tuning</a:t>
              </a:r>
            </a:p>
            <a:p>
              <a:pPr marL="285750" lvl="0" indent="-2857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kern="1200" dirty="0"/>
                <a:t>Limited GPU access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14A5E58-D696-4298-CEA0-3CDF16FD332E}"/>
              </a:ext>
            </a:extLst>
          </p:cNvPr>
          <p:cNvGrpSpPr/>
          <p:nvPr/>
        </p:nvGrpSpPr>
        <p:grpSpPr>
          <a:xfrm>
            <a:off x="9209111" y="4900532"/>
            <a:ext cx="2413125" cy="361968"/>
            <a:chOff x="8510484" y="1943440"/>
            <a:chExt cx="2413125" cy="36196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0037630-9239-BEFB-8DAC-D74D4C116365}"/>
                </a:ext>
              </a:extLst>
            </p:cNvPr>
            <p:cNvSpPr/>
            <p:nvPr/>
          </p:nvSpPr>
          <p:spPr>
            <a:xfrm>
              <a:off x="8510484" y="1943440"/>
              <a:ext cx="2413125" cy="36196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E5D4C7-4BC8-159E-E4CF-F714BB1B69EC}"/>
                </a:ext>
              </a:extLst>
            </p:cNvPr>
            <p:cNvSpPr txBox="1"/>
            <p:nvPr/>
          </p:nvSpPr>
          <p:spPr>
            <a:xfrm>
              <a:off x="8510484" y="1943440"/>
              <a:ext cx="2413125" cy="3619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b="1" kern="1200" dirty="0"/>
                <a:t>Evaluation:</a:t>
              </a:r>
              <a:endParaRPr lang="en-US" kern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3EB17F3-118A-FF15-0F72-951259D6B7BD}"/>
              </a:ext>
            </a:extLst>
          </p:cNvPr>
          <p:cNvGrpSpPr/>
          <p:nvPr/>
        </p:nvGrpSpPr>
        <p:grpSpPr>
          <a:xfrm>
            <a:off x="9209111" y="5306157"/>
            <a:ext cx="2413125" cy="838754"/>
            <a:chOff x="8510484" y="2349065"/>
            <a:chExt cx="2413125" cy="83875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759AEE-6C8B-C51A-A52B-C9A49EBD67E0}"/>
                </a:ext>
              </a:extLst>
            </p:cNvPr>
            <p:cNvSpPr/>
            <p:nvPr/>
          </p:nvSpPr>
          <p:spPr>
            <a:xfrm>
              <a:off x="8510484" y="2349065"/>
              <a:ext cx="2413125" cy="83875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 sz="20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6EB32-B14F-331B-CEDF-7263B3546B67}"/>
                </a:ext>
              </a:extLst>
            </p:cNvPr>
            <p:cNvSpPr txBox="1"/>
            <p:nvPr/>
          </p:nvSpPr>
          <p:spPr>
            <a:xfrm>
              <a:off x="8510484" y="2349065"/>
              <a:ext cx="2413125" cy="838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Lack of well-defined evaluation metrics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E7400C81-6BE7-A276-6D1C-464C5DBC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7211"/>
            <a:ext cx="2350273" cy="1264474"/>
          </a:xfrm>
          <a:prstGeom prst="rect">
            <a:avLst/>
          </a:prstGeom>
        </p:spPr>
      </p:pic>
      <p:pic>
        <p:nvPicPr>
          <p:cNvPr id="1026" name="Picture 2" descr="Dataset - Free seo and web icons">
            <a:extLst>
              <a:ext uri="{FF2B5EF4-FFF2-40B4-BE49-F238E27FC236}">
                <a16:creationId xmlns:a16="http://schemas.microsoft.com/office/drawing/2014/main" id="{9CFD6803-A513-15B3-6FD7-F56A6D4C9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60" y="1995624"/>
            <a:ext cx="1565744" cy="156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‪Gpu Generic Outline Color icon | Freepik‬‏">
            <a:extLst>
              <a:ext uri="{FF2B5EF4-FFF2-40B4-BE49-F238E27FC236}">
                <a16:creationId xmlns:a16="http://schemas.microsoft.com/office/drawing/2014/main" id="{CF026FE6-0A63-0FD2-7B53-B8B59903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63" y="4349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‪Premium Vector | Performance Metrics icon vector image Can be used for  Action Plan‬‏">
            <a:extLst>
              <a:ext uri="{FF2B5EF4-FFF2-40B4-BE49-F238E27FC236}">
                <a16:creationId xmlns:a16="http://schemas.microsoft.com/office/drawing/2014/main" id="{704AE726-22B6-A5AA-FDFC-D7F5BC94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946" y="4757712"/>
            <a:ext cx="1565744" cy="156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62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D3871-923F-AED9-4523-8B2531527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DA5C-8C12-9622-F37F-6CAC5EC1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Thoughts</a:t>
            </a:r>
            <a:endParaRPr lang="en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AB367C-9628-6519-A89F-868EB0A0C3B1}"/>
              </a:ext>
            </a:extLst>
          </p:cNvPr>
          <p:cNvGrpSpPr/>
          <p:nvPr/>
        </p:nvGrpSpPr>
        <p:grpSpPr>
          <a:xfrm>
            <a:off x="725531" y="4763048"/>
            <a:ext cx="3206250" cy="720000"/>
            <a:chOff x="93445" y="3018902"/>
            <a:chExt cx="3206250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2A5735-AEB3-1BA0-F172-2F556B0243FC}"/>
                </a:ext>
              </a:extLst>
            </p:cNvPr>
            <p:cNvSpPr/>
            <p:nvPr/>
          </p:nvSpPr>
          <p:spPr>
            <a:xfrm>
              <a:off x="93445" y="3018902"/>
              <a:ext cx="32062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A67C7BD-9739-5AD8-6DEC-1D63DB892CE0}"/>
                </a:ext>
              </a:extLst>
            </p:cNvPr>
            <p:cNvSpPr txBox="1"/>
            <p:nvPr/>
          </p:nvSpPr>
          <p:spPr>
            <a:xfrm>
              <a:off x="93445" y="3018902"/>
              <a:ext cx="32062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800" b="0" kern="1200" dirty="0"/>
                <a:t>Spectral</a:t>
              </a:r>
              <a:r>
                <a:rPr lang="en-US" sz="1800" b="1" kern="1200" dirty="0"/>
                <a:t> </a:t>
              </a:r>
              <a:r>
                <a:rPr lang="en-US" sz="1800" kern="1200" dirty="0"/>
                <a:t>– Temporal trade off: </a:t>
              </a:r>
              <a:r>
                <a:rPr lang="en-US" dirty="0"/>
                <a:t>more frequency bins</a:t>
              </a:r>
              <a:endParaRPr lang="en-US" sz="1800" kern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C603FD-00DF-B5E0-0EA7-E40D90E40699}"/>
              </a:ext>
            </a:extLst>
          </p:cNvPr>
          <p:cNvGrpSpPr/>
          <p:nvPr/>
        </p:nvGrpSpPr>
        <p:grpSpPr>
          <a:xfrm>
            <a:off x="4492875" y="4763048"/>
            <a:ext cx="3206250" cy="720000"/>
            <a:chOff x="3860789" y="3018902"/>
            <a:chExt cx="3206250" cy="72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B6DB7B9-4F8D-8D04-7694-CE1A1CB76F2C}"/>
                </a:ext>
              </a:extLst>
            </p:cNvPr>
            <p:cNvSpPr/>
            <p:nvPr/>
          </p:nvSpPr>
          <p:spPr>
            <a:xfrm>
              <a:off x="3860789" y="3018902"/>
              <a:ext cx="32062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80FA46-FBA5-2D86-1337-1FBE45976F0E}"/>
                </a:ext>
              </a:extLst>
            </p:cNvPr>
            <p:cNvSpPr txBox="1"/>
            <p:nvPr/>
          </p:nvSpPr>
          <p:spPr>
            <a:xfrm>
              <a:off x="3860789" y="3018902"/>
              <a:ext cx="32062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800" b="1" kern="1200"/>
                <a:t>Loss: </a:t>
              </a:r>
              <a:r>
                <a:rPr lang="en-US" sz="1800" kern="1200"/>
                <a:t>SDR loss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2384F3-DC90-20B2-6E1B-AF146301F81B}"/>
              </a:ext>
            </a:extLst>
          </p:cNvPr>
          <p:cNvGrpSpPr/>
          <p:nvPr/>
        </p:nvGrpSpPr>
        <p:grpSpPr>
          <a:xfrm>
            <a:off x="8260219" y="4763048"/>
            <a:ext cx="3206250" cy="720000"/>
            <a:chOff x="7628133" y="3018902"/>
            <a:chExt cx="3206250" cy="720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C152DA-243E-E6F1-EA75-9B922E564937}"/>
                </a:ext>
              </a:extLst>
            </p:cNvPr>
            <p:cNvSpPr/>
            <p:nvPr/>
          </p:nvSpPr>
          <p:spPr>
            <a:xfrm>
              <a:off x="7628133" y="3018902"/>
              <a:ext cx="32062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6E3D54-A3C9-92C7-E590-CCF0189067A5}"/>
                </a:ext>
              </a:extLst>
            </p:cNvPr>
            <p:cNvSpPr txBox="1"/>
            <p:nvPr/>
          </p:nvSpPr>
          <p:spPr>
            <a:xfrm>
              <a:off x="7628133" y="3018902"/>
              <a:ext cx="32062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800" b="1" kern="1200"/>
                <a:t>Postprocessing:</a:t>
              </a:r>
              <a:r>
                <a:rPr lang="en-US" sz="1800" kern="1200"/>
                <a:t> Use a sharpening kernel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840DF24-D944-F681-9C79-69391667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227" y="1844775"/>
            <a:ext cx="2578233" cy="2590933"/>
          </a:xfrm>
          <a:prstGeom prst="rect">
            <a:avLst/>
          </a:prstGeom>
        </p:spPr>
      </p:pic>
      <p:pic>
        <p:nvPicPr>
          <p:cNvPr id="4098" name="Picture 2" descr="‪Loss - Free gaming icons‬‏">
            <a:extLst>
              <a:ext uri="{FF2B5EF4-FFF2-40B4-BE49-F238E27FC236}">
                <a16:creationId xmlns:a16="http://schemas.microsoft.com/office/drawing/2014/main" id="{84E35F0C-349A-94B0-6012-90CB2989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20949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66332A-BB6E-FCD7-4D49-D86BC3FC0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064" y="3546531"/>
            <a:ext cx="1822655" cy="992353"/>
          </a:xfrm>
          <a:prstGeom prst="rect">
            <a:avLst/>
          </a:prstGeom>
        </p:spPr>
      </p:pic>
      <p:pic>
        <p:nvPicPr>
          <p:cNvPr id="4100" name="Picture 4" descr="‪Sand clock Mavadee Flat icon | Freepik‬‏">
            <a:extLst>
              <a:ext uri="{FF2B5EF4-FFF2-40B4-BE49-F238E27FC236}">
                <a16:creationId xmlns:a16="http://schemas.microsoft.com/office/drawing/2014/main" id="{BA198FF0-90CE-0F09-0685-BDDF8DFE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89" y="2128194"/>
            <a:ext cx="1300806" cy="130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‪Vs Icon Stock Illustrations – 16,290 Vs Icon Stock Illustrations, Vectors &amp;  Clipart - Dreamstime‬‏">
            <a:extLst>
              <a:ext uri="{FF2B5EF4-FFF2-40B4-BE49-F238E27FC236}">
                <a16:creationId xmlns:a16="http://schemas.microsoft.com/office/drawing/2014/main" id="{D3F4C629-1716-295C-66BB-F7AB12FEF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30" y="2832105"/>
            <a:ext cx="1038349" cy="103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321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ockband | Motion design animation, Animated music videos, Animation design">
            <a:extLst>
              <a:ext uri="{FF2B5EF4-FFF2-40B4-BE49-F238E27FC236}">
                <a16:creationId xmlns:a16="http://schemas.microsoft.com/office/drawing/2014/main" id="{2CFE7648-36AC-077C-B607-1612D70A0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A53B299-F612-C7F9-A720-8E63C0FDC702}"/>
              </a:ext>
            </a:extLst>
          </p:cNvPr>
          <p:cNvSpPr txBox="1">
            <a:spLocks/>
          </p:cNvSpPr>
          <p:nvPr/>
        </p:nvSpPr>
        <p:spPr>
          <a:xfrm>
            <a:off x="2697880" y="651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Thanks for listening</a:t>
            </a:r>
            <a:endParaRPr lang="en-IL" sz="6000" b="1" dirty="0"/>
          </a:p>
        </p:txBody>
      </p:sp>
    </p:spTree>
    <p:extLst>
      <p:ext uri="{BB962C8B-B14F-4D97-AF65-F5344CB8AC3E}">
        <p14:creationId xmlns:p14="http://schemas.microsoft.com/office/powerpoint/2010/main" val="232261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9BC91-0ACE-173D-2D76-6E167BC87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9249-2D46-EDFB-A7E1-C8CC97D1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– MUSDB18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A2875-F9A3-CBF3-9B18-9EB0D1E85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6254" cy="4351338"/>
          </a:xfrm>
        </p:spPr>
        <p:txBody>
          <a:bodyPr/>
          <a:lstStyle/>
          <a:p>
            <a:r>
              <a:rPr lang="en-US" dirty="0"/>
              <a:t>A widely popular large-scale dataset for music source separation, containing multitrack audio</a:t>
            </a:r>
          </a:p>
          <a:p>
            <a:r>
              <a:rPr lang="en-US" b="1" dirty="0"/>
              <a:t>Content:</a:t>
            </a:r>
            <a:r>
              <a:rPr lang="en-US" dirty="0"/>
              <a:t> 150 full-length music tracks across various genres.</a:t>
            </a:r>
          </a:p>
          <a:p>
            <a:r>
              <a:rPr lang="en-US" b="1" dirty="0"/>
              <a:t>Sources:</a:t>
            </a:r>
            <a:r>
              <a:rPr lang="en-US" dirty="0"/>
              <a:t> Vocals, drums, bass, and accompaniment</a:t>
            </a:r>
          </a:p>
          <a:p>
            <a:r>
              <a:rPr lang="en-US" b="1" dirty="0"/>
              <a:t>Format:</a:t>
            </a:r>
            <a:r>
              <a:rPr lang="en-US" dirty="0"/>
              <a:t> Stereo tracks with separated source stems (individual instrument and vocal tracks).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E4C0C-5E3D-8791-BA22-CA615FD5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21" y="542598"/>
            <a:ext cx="3604099" cy="2566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1B0E0-FF46-BB8E-8AB9-9097D3D4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20" y="3721477"/>
            <a:ext cx="3620301" cy="29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2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ABB1F-9E88-3DCD-E9A3-F16F42529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2925-7E7E-2467-4919-792802CE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8CF21-1268-FA77-D269-2E0D727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4709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Stereo to Mono Conversion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Average both stereo channels into a single mono signal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Mono Signal To Spectrogram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Apply STFT to convert signal to time-frequency domain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Convert STFT magnitude to log scale to better represent non-linear nature of human hearing</a:t>
            </a:r>
          </a:p>
          <a:p>
            <a:pPr marL="0" indent="0">
              <a:buNone/>
            </a:pPr>
            <a:endParaRPr lang="en-IL" b="1" dirty="0"/>
          </a:p>
        </p:txBody>
      </p:sp>
      <p:pic>
        <p:nvPicPr>
          <p:cNvPr id="3074" name="Picture 2" descr="‪Spectrogram - Wikipedia‬‏">
            <a:extLst>
              <a:ext uri="{FF2B5EF4-FFF2-40B4-BE49-F238E27FC236}">
                <a16:creationId xmlns:a16="http://schemas.microsoft.com/office/drawing/2014/main" id="{153B5F9B-3742-5349-EEA5-EB55C70C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56" y="3429000"/>
            <a:ext cx="5299945" cy="276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53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5F82D-B963-1B17-7323-EAA5FAE33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DB15-3841-DF11-2DE6-E7B388C8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&amp; Loss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35F83-E094-7903-C597-1D1716E19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27" y="3340621"/>
            <a:ext cx="1905000" cy="109774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32F3CF-604E-255D-5CBA-5F8161F30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Model: </a:t>
            </a:r>
            <a:r>
              <a:rPr lang="en-US" dirty="0"/>
              <a:t>Multi-channel UNet</a:t>
            </a:r>
          </a:p>
          <a:p>
            <a:pPr marL="0" indent="0">
              <a:buNone/>
            </a:pPr>
            <a:r>
              <a:rPr lang="en-US" b="1" dirty="0"/>
              <a:t>L1 Loss (Indirect) :</a:t>
            </a:r>
            <a:r>
              <a:rPr lang="en-US" dirty="0"/>
              <a:t> MAE between original spectrogram and masked spectrogram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DD2E84-6C64-F270-8479-35EF42EF3722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3452727" y="3883862"/>
            <a:ext cx="1586401" cy="5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515463B-1535-E675-8C45-813153CBF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28" y="2981649"/>
            <a:ext cx="2595511" cy="180442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A88574-3E1A-613A-7674-ED152FAF3D23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7634639" y="3883862"/>
            <a:ext cx="130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D831516-10B7-B1AE-A7FE-922DD0F6C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539" y="3241056"/>
            <a:ext cx="1285611" cy="12856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67534D-C92C-3A59-B0DD-E3D06F39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355" y="3375993"/>
            <a:ext cx="1285611" cy="12856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45C82BC-E679-3ADF-A0C0-3667B22DB0E1}"/>
              </a:ext>
            </a:extLst>
          </p:cNvPr>
          <p:cNvSpPr txBox="1"/>
          <p:nvPr/>
        </p:nvSpPr>
        <p:spPr>
          <a:xfrm>
            <a:off x="8202969" y="4639219"/>
            <a:ext cx="3115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Vocal &amp; Accompaniment Masks</a:t>
            </a:r>
            <a:endParaRPr lang="en-IL" sz="1600" b="1" dirty="0"/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B3100F5F-C069-E28C-3B81-C7707E578D26}"/>
              </a:ext>
            </a:extLst>
          </p:cNvPr>
          <p:cNvSpPr/>
          <p:nvPr/>
        </p:nvSpPr>
        <p:spPr>
          <a:xfrm>
            <a:off x="5142065" y="5557663"/>
            <a:ext cx="347962" cy="345264"/>
          </a:xfrm>
          <a:prstGeom prst="mathMultiply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967E19-E847-9148-6735-5E31C9306629}"/>
              </a:ext>
            </a:extLst>
          </p:cNvPr>
          <p:cNvSpPr txBox="1"/>
          <p:nvPr/>
        </p:nvSpPr>
        <p:spPr>
          <a:xfrm>
            <a:off x="1576881" y="4442369"/>
            <a:ext cx="1846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Mixed Spectrogram</a:t>
            </a:r>
            <a:endParaRPr lang="en-IL" sz="1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9C86A6-D26D-52D2-26B1-59C1DD8132A2}"/>
              </a:ext>
            </a:extLst>
          </p:cNvPr>
          <p:cNvSpPr txBox="1"/>
          <p:nvPr/>
        </p:nvSpPr>
        <p:spPr>
          <a:xfrm>
            <a:off x="3356414" y="6344005"/>
            <a:ext cx="14856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Mixed Spectrograms</a:t>
            </a:r>
            <a:endParaRPr lang="en-IL" sz="105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FC35BC-1CC3-E999-18E8-BFB4A50F3E3B}"/>
              </a:ext>
            </a:extLst>
          </p:cNvPr>
          <p:cNvSpPr txBox="1"/>
          <p:nvPr/>
        </p:nvSpPr>
        <p:spPr>
          <a:xfrm>
            <a:off x="5891437" y="6342343"/>
            <a:ext cx="584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Masks</a:t>
            </a:r>
            <a:endParaRPr lang="en-IL" sz="1050" b="1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D7272F5-260E-22C7-EF80-87EA609F0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335" y="5131583"/>
            <a:ext cx="1011562" cy="9396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4511B83-B106-C726-C961-91E95681F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752" y="5282093"/>
            <a:ext cx="1079682" cy="1011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ECD2A-37BD-CF22-B674-A9A32322BB29}"/>
              </a:ext>
            </a:extLst>
          </p:cNvPr>
          <p:cNvSpPr txBox="1"/>
          <p:nvPr/>
        </p:nvSpPr>
        <p:spPr>
          <a:xfrm>
            <a:off x="1702487" y="5101685"/>
            <a:ext cx="1435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L1(</a:t>
            </a:r>
            <a:endParaRPr lang="en-IL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291DA-2E68-AC06-E36B-99F95F5BF3E9}"/>
              </a:ext>
            </a:extLst>
          </p:cNvPr>
          <p:cNvSpPr txBox="1"/>
          <p:nvPr/>
        </p:nvSpPr>
        <p:spPr>
          <a:xfrm>
            <a:off x="6637297" y="5218682"/>
            <a:ext cx="1692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,</a:t>
            </a:r>
            <a:endParaRPr lang="en-IL" sz="7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6A1C-1808-94A2-F6B6-4E0AA11C1A87}"/>
              </a:ext>
            </a:extLst>
          </p:cNvPr>
          <p:cNvSpPr txBox="1"/>
          <p:nvPr/>
        </p:nvSpPr>
        <p:spPr>
          <a:xfrm>
            <a:off x="9342882" y="5101685"/>
            <a:ext cx="417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)</a:t>
            </a:r>
            <a:endParaRPr lang="en-IL" sz="7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92617C-5646-50BF-CA6F-74D8760F1EC7}"/>
              </a:ext>
            </a:extLst>
          </p:cNvPr>
          <p:cNvSpPr txBox="1"/>
          <p:nvPr/>
        </p:nvSpPr>
        <p:spPr>
          <a:xfrm>
            <a:off x="7550418" y="6311138"/>
            <a:ext cx="19537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Vocal, Accompaniment Spectrograms</a:t>
            </a:r>
            <a:endParaRPr lang="en-IL" sz="105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52BF82-36E8-2E36-2055-C34CFF5D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025" y="5136737"/>
            <a:ext cx="1643530" cy="8419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C58A19-AAE4-5399-1FD5-F17FF6BBA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1939" y="5172271"/>
            <a:ext cx="1790442" cy="9820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806AD5-6EBA-9421-B2E1-ED1B7AC69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610" y="5253937"/>
            <a:ext cx="1790442" cy="9820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836E9F-E289-1AC5-8B2B-C57AFF0F6C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8173" y="5309858"/>
            <a:ext cx="1643530" cy="8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5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3F02-0B61-E2CB-09D3-0B1CE729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UNet Architecture</a:t>
            </a:r>
            <a:endParaRPr lang="en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F570F1-1DE1-1786-D52E-941C897547B0}"/>
              </a:ext>
            </a:extLst>
          </p:cNvPr>
          <p:cNvSpPr/>
          <p:nvPr/>
        </p:nvSpPr>
        <p:spPr>
          <a:xfrm>
            <a:off x="1308156" y="4588093"/>
            <a:ext cx="3209112" cy="200300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513x516</a:t>
            </a:r>
            <a:endParaRPr lang="en-IL" sz="24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3C22D4-DC3D-E7D6-6AD3-EB19F83FC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953"/>
            <a:ext cx="6047704" cy="2422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Encoder: </a:t>
            </a:r>
            <a:r>
              <a:rPr lang="en-US" dirty="0"/>
              <a:t>4 Conv blocks ( 8 layers)</a:t>
            </a:r>
          </a:p>
          <a:p>
            <a:pPr marL="0" indent="0">
              <a:buNone/>
            </a:pPr>
            <a:r>
              <a:rPr lang="en-US" b="1" dirty="0"/>
              <a:t>Bottleneck:</a:t>
            </a:r>
            <a:r>
              <a:rPr lang="en-US" dirty="0"/>
              <a:t> 1 Conv layer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Decoder:</a:t>
            </a:r>
            <a:r>
              <a:rPr lang="en-US" dirty="0"/>
              <a:t> Inverse of encoder with skip connections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8F5BD7-7535-45F0-A1C8-FB266C437DB0}"/>
              </a:ext>
            </a:extLst>
          </p:cNvPr>
          <p:cNvSpPr/>
          <p:nvPr/>
        </p:nvSpPr>
        <p:spPr>
          <a:xfrm>
            <a:off x="5597666" y="5302756"/>
            <a:ext cx="1791534" cy="128834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256x258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674A9-81E6-2D5F-83F3-826AA3CB63CD}"/>
              </a:ext>
            </a:extLst>
          </p:cNvPr>
          <p:cNvSpPr/>
          <p:nvPr/>
        </p:nvSpPr>
        <p:spPr>
          <a:xfrm>
            <a:off x="8257545" y="5795491"/>
            <a:ext cx="1004266" cy="7956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128x129</a:t>
            </a:r>
            <a:endParaRPr lang="en-IL" sz="11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2378-5080-626A-C84A-18D9FC0DC11E}"/>
              </a:ext>
            </a:extLst>
          </p:cNvPr>
          <p:cNvSpPr/>
          <p:nvPr/>
        </p:nvSpPr>
        <p:spPr>
          <a:xfrm>
            <a:off x="10161161" y="6131152"/>
            <a:ext cx="515470" cy="4599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64x64</a:t>
            </a:r>
            <a:endParaRPr lang="en-IL" sz="800" b="1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34C721-A5E3-EF24-3605-112AC976F0EE}"/>
              </a:ext>
            </a:extLst>
          </p:cNvPr>
          <p:cNvCxnSpPr/>
          <p:nvPr/>
        </p:nvCxnSpPr>
        <p:spPr>
          <a:xfrm flipV="1">
            <a:off x="10676631" y="5437437"/>
            <a:ext cx="1232649" cy="11579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668737-A731-BE5A-6262-8527ED6790C0}"/>
              </a:ext>
            </a:extLst>
          </p:cNvPr>
          <p:cNvCxnSpPr>
            <a:cxnSpLocks/>
          </p:cNvCxnSpPr>
          <p:nvPr/>
        </p:nvCxnSpPr>
        <p:spPr>
          <a:xfrm flipV="1">
            <a:off x="9261811" y="5893091"/>
            <a:ext cx="752348" cy="6980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357599-094C-6576-B876-EE22CC43FCA7}"/>
              </a:ext>
            </a:extLst>
          </p:cNvPr>
          <p:cNvCxnSpPr>
            <a:cxnSpLocks/>
          </p:cNvCxnSpPr>
          <p:nvPr/>
        </p:nvCxnSpPr>
        <p:spPr>
          <a:xfrm flipV="1">
            <a:off x="7391749" y="6180416"/>
            <a:ext cx="380889" cy="4092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356031-6559-931E-3000-D35715CE4335}"/>
              </a:ext>
            </a:extLst>
          </p:cNvPr>
          <p:cNvCxnSpPr>
            <a:cxnSpLocks/>
          </p:cNvCxnSpPr>
          <p:nvPr/>
        </p:nvCxnSpPr>
        <p:spPr>
          <a:xfrm flipV="1">
            <a:off x="4517831" y="6462442"/>
            <a:ext cx="120385" cy="1329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BF7F340-9D86-9C3E-8A52-B7810CB7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58" y="1214695"/>
            <a:ext cx="4284660" cy="29787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97AF47-94CC-6FEF-7DAD-81B9B6C5B19A}"/>
              </a:ext>
            </a:extLst>
          </p:cNvPr>
          <p:cNvSpPr txBox="1"/>
          <p:nvPr/>
        </p:nvSpPr>
        <p:spPr>
          <a:xfrm>
            <a:off x="4640194" y="6323888"/>
            <a:ext cx="29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L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B81806-D2A5-C55C-AF27-12BA04FD510B}"/>
              </a:ext>
            </a:extLst>
          </p:cNvPr>
          <p:cNvSpPr txBox="1"/>
          <p:nvPr/>
        </p:nvSpPr>
        <p:spPr>
          <a:xfrm>
            <a:off x="7547814" y="6243163"/>
            <a:ext cx="44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64</a:t>
            </a:r>
            <a:endParaRPr lang="en-IL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B94E84-0A34-85A4-EED8-BABA27BBBE4C}"/>
              </a:ext>
            </a:extLst>
          </p:cNvPr>
          <p:cNvSpPr txBox="1"/>
          <p:nvPr/>
        </p:nvSpPr>
        <p:spPr>
          <a:xfrm>
            <a:off x="9425590" y="6243163"/>
            <a:ext cx="57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128</a:t>
            </a:r>
            <a:endParaRPr lang="en-IL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6A384-AF5A-773A-92F9-A10C339B5E4A}"/>
              </a:ext>
            </a:extLst>
          </p:cNvPr>
          <p:cNvSpPr txBox="1"/>
          <p:nvPr/>
        </p:nvSpPr>
        <p:spPr>
          <a:xfrm>
            <a:off x="10903986" y="6243163"/>
            <a:ext cx="57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256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341638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82898-DBE0-A9E1-F27A-15FD6BD0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4BC33-77C9-72F1-2D3A-04ADD130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– Vocals Reconstruction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F089B-2013-B7FC-149D-7195BD7D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380"/>
            <a:ext cx="4224412" cy="28667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9CDCF-BF95-49E0-6124-7414C9E2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07161"/>
            <a:ext cx="4224412" cy="2620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C8AD54-BE95-85E4-BF32-AF9CFC4F6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901" y="2561670"/>
            <a:ext cx="3149762" cy="2902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50C956-8759-C032-745A-A2B39E00513F}"/>
              </a:ext>
            </a:extLst>
          </p:cNvPr>
          <p:cNvSpPr txBox="1"/>
          <p:nvPr/>
        </p:nvSpPr>
        <p:spPr>
          <a:xfrm>
            <a:off x="7565335" y="2200289"/>
            <a:ext cx="148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Vocals Mask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217380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FECC-76FF-EBF4-EDE5-883D94D9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6E3A-9C67-58FE-6F26-8D3CEC5C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– Accompaniment Reconstruction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901A9-1E89-F898-E1CB-60CBEECE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78" y="3991186"/>
            <a:ext cx="3840500" cy="25016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D67AD5-7646-C264-D03B-BC669BEB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9" y="1431811"/>
            <a:ext cx="3840499" cy="2509126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92B3BF5D-502B-7D20-9C42-F51C39136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33901" y="2575057"/>
            <a:ext cx="3149762" cy="29211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0966A-E235-8E81-EBDE-E938E9BCB009}"/>
              </a:ext>
            </a:extLst>
          </p:cNvPr>
          <p:cNvSpPr txBox="1"/>
          <p:nvPr/>
        </p:nvSpPr>
        <p:spPr>
          <a:xfrm>
            <a:off x="7088448" y="2205725"/>
            <a:ext cx="279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Accompaniment Mask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856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4A173-944A-DA5A-B05D-3BD4FFF1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D7BC-76E1-B22E-6441-C1952A06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– Dataset Size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88D20-9A33-3819-17C3-1E75A63BB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Fitting the entire dataset was extremely difficult and yielded no results.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As suggested by you, I tried overfitting a smaller dataset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 decide dataset size, I tracked L1 loss and SDR metric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1A5A5-989A-42FD-644F-9C9C3C79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28" y="4209738"/>
            <a:ext cx="7154450" cy="24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4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601</Words>
  <Application>Microsoft Office PowerPoint</Application>
  <PresentationFormat>Widescreen</PresentationFormat>
  <Paragraphs>126</Paragraphs>
  <Slides>23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Lato</vt:lpstr>
      <vt:lpstr>Wingdings</vt:lpstr>
      <vt:lpstr>Office Theme</vt:lpstr>
      <vt:lpstr>Stereo Source Separation</vt:lpstr>
      <vt:lpstr>Music Source Separation</vt:lpstr>
      <vt:lpstr>Dataset – MUSDB18</vt:lpstr>
      <vt:lpstr>Data Representation</vt:lpstr>
      <vt:lpstr>Architecture &amp; Loss</vt:lpstr>
      <vt:lpstr>UNet Architecture</vt:lpstr>
      <vt:lpstr>Inference – Vocals Reconstruction</vt:lpstr>
      <vt:lpstr>Inference – Accompaniment Reconstruction</vt:lpstr>
      <vt:lpstr>Hyperparameter Tuning – Dataset Size</vt:lpstr>
      <vt:lpstr>Hyperparameter Tuning – Network Depth</vt:lpstr>
      <vt:lpstr>Hyperparameter Tuning – Kernel Size</vt:lpstr>
      <vt:lpstr>Hyperparameter Tuning – Sigmoid Gate</vt:lpstr>
      <vt:lpstr>Hyperparameter Tuning – Vocals Weighting </vt:lpstr>
      <vt:lpstr>Training – L1 Loss</vt:lpstr>
      <vt:lpstr>Training – SDR</vt:lpstr>
      <vt:lpstr>Source Classification – Sanity Check</vt:lpstr>
      <vt:lpstr>Separated Sources Examples</vt:lpstr>
      <vt:lpstr>Training – L1 Loss ( 5 songs)</vt:lpstr>
      <vt:lpstr>Training – SDR ( 5 songs)</vt:lpstr>
      <vt:lpstr>Separated Sources Examples</vt:lpstr>
      <vt:lpstr>Challenges</vt:lpstr>
      <vt:lpstr>Additional Thoughts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Sabag</dc:creator>
  <cp:lastModifiedBy>Tom Sabag</cp:lastModifiedBy>
  <cp:revision>4</cp:revision>
  <dcterms:created xsi:type="dcterms:W3CDTF">2025-03-11T10:43:43Z</dcterms:created>
  <dcterms:modified xsi:type="dcterms:W3CDTF">2025-03-13T16:41:26Z</dcterms:modified>
</cp:coreProperties>
</file>